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4489D"/>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9A9F0-DF77-4DAA-9712-FB786071D028}" v="5" dt="2022-09-14T16:31:41.155"/>
    <p1510:client id="{B8285E1F-A07E-2BA8-7DBD-BF558C5A056D}" v="33" dt="2022-09-13T17:35:32.685"/>
    <p1510:client id="{CB4DEC64-8D76-4DA2-90AD-D411E6ABDC06}" v="8" dt="2022-09-13T23:39:29.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48" d="100"/>
          <a:sy n="48" d="100"/>
        </p:scale>
        <p:origin x="2144" y="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12/8/2022</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dirty="0"/>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907941"/>
          </a:xfrm>
          <a:prstGeom prst="rect">
            <a:avLst/>
          </a:prstGeom>
          <a:solidFill>
            <a:srgbClr val="64489D"/>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Arts, Audio/Video Technology, and Communications Career Cluster</a:t>
            </a:r>
            <a:endParaRPr lang="en-US" sz="1600" b="1" dirty="0">
              <a:solidFill>
                <a:schemeClr val="bg1"/>
              </a:solidFill>
              <a:ea typeface="Open Sans" panose="020B0606030504020204" pitchFamily="34" charset="0"/>
              <a:cs typeface="Open Sans" panose="020B0606030504020204" pitchFamily="34" charset="0"/>
            </a:endParaRPr>
          </a:p>
          <a:p>
            <a:pPr algn="ctr"/>
            <a:r>
              <a:rPr lang="en-US" sz="800" dirty="0">
                <a:solidFill>
                  <a:schemeClr val="bg1"/>
                </a:solidFill>
                <a:ea typeface="Calibri"/>
                <a:cs typeface="Calibri"/>
              </a:rPr>
              <a:t>The Arts, A/V Technology and Communications (AAVTC) Career Cluster focuses on careers in designing, producing, exhibiting, performing, writing, and publishing multimedia content including visual and performing arts and design, journalism, and entertainment services. Careers in the AAVTC career cluster require a creative aptitude, a strong background in computer and technology applications, a strong academic foundation, and a proficiency in oral and written communication.</a:t>
            </a: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88169"/>
            <a:ext cx="3703507" cy="578861"/>
          </a:xfrm>
          <a:solidFill>
            <a:srgbClr val="64489D"/>
          </a:solidFill>
        </p:spPr>
        <p:txBody>
          <a:bodyPr/>
          <a:lstStyle/>
          <a:p>
            <a:r>
              <a:rPr lang="en-US" sz="1400" b="1" dirty="0">
                <a:solidFill>
                  <a:srgbClr val="FFFFFF"/>
                </a:solidFill>
                <a:latin typeface="Calibri"/>
                <a:ea typeface="Open Sans"/>
                <a:cs typeface="Open Sans"/>
              </a:rPr>
              <a:t>Digital Communications</a:t>
            </a:r>
            <a:endParaRPr lang="en-US" dirty="0">
              <a:effectLst/>
            </a:endParaRPr>
          </a:p>
          <a:p>
            <a:pPr rtl="0" eaLnBrk="1" latinLnBrk="0" hangingPunct="1"/>
            <a:r>
              <a:rPr lang="en-US" sz="1400" i="1" kern="1200" dirty="0">
                <a:solidFill>
                  <a:srgbClr val="FFFFFF"/>
                </a:solidFill>
                <a:effectLst/>
                <a:latin typeface="Calibri" panose="020F0502020204030204" pitchFamily="34" charset="0"/>
                <a:ea typeface="Open Sans" panose="020B0606030504020204" pitchFamily="34" charset="0"/>
                <a:cs typeface="Open Sans" panose="020B0606030504020204" pitchFamily="34" charset="0"/>
              </a:rPr>
              <a:t>Statewide Program of Study</a:t>
            </a:r>
            <a:endParaRPr lang="en-US" dirty="0">
              <a:effectLs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92627"/>
            <a:ext cx="6712687" cy="646331"/>
          </a:xfrm>
          <a:prstGeom prst="rect">
            <a:avLst/>
          </a:prstGeom>
          <a:noFill/>
        </p:spPr>
        <p:txBody>
          <a:bodyPr wrap="square" lIns="91440" tIns="45720" rIns="91440" bIns="45720" rtlCol="0" anchor="t">
            <a:spAutoFit/>
          </a:bodyPr>
          <a:lstStyle/>
          <a:p>
            <a:r>
              <a:rPr lang="en-US" sz="900" dirty="0"/>
              <a:t>The Digital Communications program of study explores the occupations and educational opportunities associated with the production of audio and visual media formats for various purposes, such as TV broadcasts, advertising, video production, or motion pictures. This program of study may also include exploration into operating machines and equipment to record sound and images, such as microphones, sound speakers, video screens, projectors, video monitors, sound and mixing boards, and related electronic equipment. </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315383" y="2607921"/>
            <a:ext cx="3072739" cy="2123658"/>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panose="02020603050405020304" pitchFamily="18" charset="0"/>
            </a:endParaRPr>
          </a:p>
          <a:p>
            <a:pPr marL="0" marR="0">
              <a:spcBef>
                <a:spcPts val="0"/>
              </a:spcBef>
            </a:pPr>
            <a:r>
              <a:rPr lang="en-US" sz="1200" b="1" dirty="0">
                <a:effectLst/>
                <a:ea typeface="Calibri" panose="020F0502020204030204" pitchFamily="34" charset="0"/>
                <a:cs typeface="Times New Roman" panose="02020603050405020304" pitchFamily="18" charset="0"/>
              </a:rPr>
              <a:t>1	</a:t>
            </a:r>
            <a:r>
              <a:rPr lang="en-US" sz="1200" dirty="0">
                <a:ea typeface="+mn-lt"/>
                <a:cs typeface="+mn-lt"/>
              </a:rPr>
              <a:t>Principles of Arts, Audio/Video		 Technology, and Communications</a:t>
            </a:r>
          </a:p>
          <a:p>
            <a:pPr marL="0" marR="0">
              <a:spcBef>
                <a:spcPts val="0"/>
              </a:spcBef>
            </a:pPr>
            <a:endParaRPr lang="en-US" sz="1200" dirty="0">
              <a:ea typeface="+mn-lt"/>
              <a:cs typeface="+mn-lt"/>
            </a:endParaRPr>
          </a:p>
          <a:p>
            <a:pPr marR="0" lvl="0">
              <a:spcBef>
                <a:spcPts val="0"/>
              </a:spcBef>
            </a:pPr>
            <a:r>
              <a:rPr lang="en-US" sz="1200" b="1" dirty="0">
                <a:effectLst/>
                <a:ea typeface="Calibri"/>
                <a:cs typeface="Times New Roman"/>
              </a:rPr>
              <a:t>2	</a:t>
            </a:r>
            <a:r>
              <a:rPr lang="en-US" sz="1200" dirty="0">
                <a:ea typeface="+mn-lt"/>
                <a:cs typeface="+mn-lt"/>
              </a:rPr>
              <a:t>Audio/Video Production I</a:t>
            </a:r>
          </a:p>
          <a:p>
            <a:endParaRPr lang="en-US" sz="1200" dirty="0">
              <a:ea typeface="+mn-lt"/>
              <a:cs typeface="+mn-lt"/>
            </a:endParaRPr>
          </a:p>
          <a:p>
            <a:pPr marR="0" lvl="0">
              <a:spcBef>
                <a:spcPts val="0"/>
              </a:spcBef>
            </a:pPr>
            <a:r>
              <a:rPr lang="en-US" sz="1200" b="1" dirty="0">
                <a:effectLst/>
                <a:ea typeface="Calibri"/>
                <a:cs typeface="Times New Roman"/>
              </a:rPr>
              <a:t>3	</a:t>
            </a:r>
            <a:r>
              <a:rPr lang="en-US" sz="1200" dirty="0">
                <a:ea typeface="+mn-lt"/>
                <a:cs typeface="+mn-lt"/>
              </a:rPr>
              <a:t>Audio/Video Production II</a:t>
            </a:r>
          </a:p>
          <a:p>
            <a:endParaRPr lang="en-US" sz="1200" dirty="0">
              <a:ea typeface="+mn-lt"/>
              <a:cs typeface="Calibri" panose="020F0502020204030204"/>
            </a:endParaRPr>
          </a:p>
          <a:p>
            <a:pPr marR="0" lvl="0">
              <a:spcBef>
                <a:spcPts val="0"/>
              </a:spcBef>
            </a:pPr>
            <a:r>
              <a:rPr lang="en-US" sz="1200" b="1" dirty="0">
                <a:effectLst/>
                <a:ea typeface="Calibri"/>
                <a:cs typeface="Times New Roman"/>
              </a:rPr>
              <a:t>4	</a:t>
            </a:r>
            <a:r>
              <a:rPr lang="en-US" sz="1200">
                <a:ea typeface="+mn-lt"/>
                <a:cs typeface="+mn-lt"/>
              </a:rPr>
              <a:t>Practicum in </a:t>
            </a:r>
            <a:r>
              <a:rPr lang="en-US" sz="1200" dirty="0">
                <a:ea typeface="+mn-lt"/>
                <a:cs typeface="+mn-lt"/>
              </a:rPr>
              <a:t>Audio/Video Production</a:t>
            </a:r>
          </a:p>
          <a:p>
            <a:pPr marR="0" lvl="0">
              <a:spcBef>
                <a:spcPts val="0"/>
              </a:spcBef>
            </a:pPr>
            <a:endParaRPr lang="en-US" sz="1200"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295890" y="5172910"/>
            <a:ext cx="3072739" cy="2369880"/>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Postsecondary Opportunities</a:t>
            </a:r>
          </a:p>
          <a:p>
            <a:r>
              <a:rPr lang="en-US" sz="800" b="1" dirty="0">
                <a:ea typeface="Calibri" panose="020F0502020204030204" pitchFamily="34" charset="0"/>
                <a:cs typeface="Times New Roman"/>
              </a:rPr>
              <a:t>Associates Degrees</a:t>
            </a:r>
            <a:endParaRPr lang="en-US" sz="800" b="1" dirty="0">
              <a:effectLst/>
              <a:ea typeface="Calibri" panose="020F0502020204030204" pitchFamily="34" charset="0"/>
              <a:cs typeface="Times New Roman"/>
            </a:endParaRPr>
          </a:p>
          <a:p>
            <a:pPr marL="171450" indent="-171450">
              <a:buFont typeface="Arial" panose="020B0604020202020204" pitchFamily="34" charset="0"/>
              <a:buChar char="•"/>
            </a:pPr>
            <a:r>
              <a:rPr lang="en-US" sz="800" dirty="0">
                <a:ea typeface="+mn-lt"/>
                <a:cs typeface="+mn-lt"/>
              </a:rPr>
              <a:t>Recording Arts Technology/Technician</a:t>
            </a:r>
          </a:p>
          <a:p>
            <a:pPr marL="171450" indent="-171450">
              <a:buFont typeface="Arial" panose="020B0604020202020204" pitchFamily="34" charset="0"/>
              <a:buChar char="•"/>
            </a:pPr>
            <a:r>
              <a:rPr lang="en-US" sz="800" dirty="0">
                <a:ea typeface="+mn-lt"/>
                <a:cs typeface="+mn-lt"/>
              </a:rPr>
              <a:t>Cinematography and Film/Video Production</a:t>
            </a:r>
          </a:p>
          <a:p>
            <a:pPr marL="171450" indent="-171450">
              <a:buFont typeface="Arial" panose="020B0604020202020204" pitchFamily="34" charset="0"/>
              <a:buChar char="•"/>
            </a:pPr>
            <a:r>
              <a:rPr lang="en-US" sz="800" dirty="0">
                <a:ea typeface="+mn-lt"/>
                <a:cs typeface="+mn-lt"/>
              </a:rPr>
              <a:t>Radio and Television Broadcasting Technology/Technician</a:t>
            </a:r>
          </a:p>
          <a:p>
            <a:pPr marL="171450" indent="-171450">
              <a:buFont typeface="Arial" panose="020B0604020202020204" pitchFamily="34" charset="0"/>
              <a:buChar char="•"/>
            </a:pPr>
            <a:r>
              <a:rPr lang="en-US" sz="800" dirty="0">
                <a:ea typeface="+mn-lt"/>
                <a:cs typeface="+mn-lt"/>
              </a:rPr>
              <a:t>Music Technology</a:t>
            </a:r>
          </a:p>
          <a:p>
            <a:pPr marR="0" lvl="0">
              <a:spcBef>
                <a:spcPts val="0"/>
              </a:spcBef>
            </a:pPr>
            <a:r>
              <a:rPr lang="en-US" sz="800" b="1" dirty="0">
                <a:effectLst/>
                <a:ea typeface="Calibri" panose="020F0502020204030204" pitchFamily="34" charset="0"/>
                <a:cs typeface="Times New Roman"/>
              </a:rPr>
              <a:t>Bachelor’s Degrees</a:t>
            </a:r>
          </a:p>
          <a:p>
            <a:pPr marL="171450" indent="-171450">
              <a:buFont typeface="Arial" panose="020B0604020202020204" pitchFamily="34" charset="0"/>
              <a:buChar char="•"/>
            </a:pPr>
            <a:r>
              <a:rPr lang="en-US" sz="800" dirty="0">
                <a:ea typeface="+mn-lt"/>
                <a:cs typeface="+mn-lt"/>
              </a:rPr>
              <a:t>Recording Arts Technology/Technician</a:t>
            </a:r>
          </a:p>
          <a:p>
            <a:pPr marL="171450" indent="-171450">
              <a:buFont typeface="Arial" panose="020B0604020202020204" pitchFamily="34" charset="0"/>
              <a:buChar char="•"/>
            </a:pPr>
            <a:r>
              <a:rPr lang="en-US" sz="800" dirty="0">
                <a:ea typeface="+mn-lt"/>
                <a:cs typeface="+mn-lt"/>
              </a:rPr>
              <a:t>Cinematography and Film/Video Production</a:t>
            </a:r>
          </a:p>
          <a:p>
            <a:pPr marL="171450" indent="-171450">
              <a:buFont typeface="Arial" panose="020B0604020202020204" pitchFamily="34" charset="0"/>
              <a:buChar char="•"/>
            </a:pPr>
            <a:r>
              <a:rPr lang="en-US" sz="800" dirty="0">
                <a:ea typeface="Calibri" panose="020F0502020204030204" pitchFamily="34" charset="0"/>
                <a:cs typeface="Calibri" panose="020F0502020204030204"/>
              </a:rPr>
              <a:t>Radio and Television</a:t>
            </a:r>
            <a:endParaRPr lang="en-US" sz="800" dirty="0">
              <a:effectLst/>
              <a:ea typeface="Calibri" panose="020F0502020204030204" pitchFamily="34" charset="0"/>
              <a:cs typeface="Calibri" panose="020F0502020204030204"/>
            </a:endParaRPr>
          </a:p>
          <a:p>
            <a:pPr marL="171450" indent="-171450">
              <a:buFont typeface="Arial" panose="020B0604020202020204" pitchFamily="34" charset="0"/>
              <a:buChar char="•"/>
            </a:pPr>
            <a:r>
              <a:rPr lang="en-US" sz="800" dirty="0">
                <a:solidFill>
                  <a:srgbClr val="000000"/>
                </a:solidFill>
                <a:ea typeface="Calibri" panose="020F0502020204030204" pitchFamily="34" charset="0"/>
                <a:cs typeface="Calibri"/>
              </a:rPr>
              <a:t>Agricultural Communication/Journalism</a:t>
            </a:r>
            <a:endParaRPr lang="en-US" sz="800" dirty="0">
              <a:solidFill>
                <a:srgbClr val="000000"/>
              </a:solidFill>
              <a:effectLst/>
              <a:ea typeface="Calibri" panose="020F0502020204030204" pitchFamily="34" charset="0"/>
              <a:cs typeface="Calibri"/>
            </a:endParaRPr>
          </a:p>
          <a:p>
            <a:pPr marR="0" lvl="0">
              <a:spcBef>
                <a:spcPts val="0"/>
              </a:spcBef>
            </a:pPr>
            <a:r>
              <a:rPr lang="en-US" sz="800" b="1" dirty="0">
                <a:effectLst/>
                <a:ea typeface="Calibri" panose="020F0502020204030204" pitchFamily="34" charset="0"/>
                <a:cs typeface="Times New Roman"/>
              </a:rPr>
              <a:t>Master’s, Doctoral, and Professional Degrees</a:t>
            </a:r>
          </a:p>
          <a:p>
            <a:pPr marL="171450" indent="-171450">
              <a:buFont typeface="Arial" panose="020B0604020202020204" pitchFamily="34" charset="0"/>
              <a:buChar char="•"/>
            </a:pPr>
            <a:r>
              <a:rPr lang="en-US" sz="800" dirty="0">
                <a:ea typeface="+mn-lt"/>
                <a:cs typeface="+mn-lt"/>
              </a:rPr>
              <a:t>Communications Technology/Technician</a:t>
            </a:r>
          </a:p>
          <a:p>
            <a:pPr marL="171450" indent="-171450">
              <a:buFont typeface="Arial" panose="020B0604020202020204" pitchFamily="34" charset="0"/>
              <a:buChar char="•"/>
            </a:pPr>
            <a:r>
              <a:rPr lang="en-US" sz="800" dirty="0">
                <a:ea typeface="+mn-lt"/>
                <a:cs typeface="+mn-lt"/>
              </a:rPr>
              <a:t>Cinematography and Film/Video Production</a:t>
            </a:r>
          </a:p>
          <a:p>
            <a:pPr marL="171450" indent="-171450">
              <a:buFont typeface="Arial" panose="020B0604020202020204" pitchFamily="34" charset="0"/>
              <a:buChar char="•"/>
            </a:pPr>
            <a:r>
              <a:rPr lang="en-US" sz="800" dirty="0">
                <a:ea typeface="Calibri" panose="020F0502020204030204" pitchFamily="34" charset="0"/>
                <a:cs typeface="Calibri"/>
              </a:rPr>
              <a:t>Radio and Television</a:t>
            </a:r>
          </a:p>
          <a:p>
            <a:pPr marL="171450" indent="-171450">
              <a:buFont typeface="Arial,Sans-Serif" panose="020B0604020202020204" pitchFamily="34" charset="0"/>
              <a:buChar char="•"/>
            </a:pPr>
            <a:r>
              <a:rPr lang="en-US" sz="800" dirty="0">
                <a:ea typeface="+mn-lt"/>
                <a:cs typeface="Calibri"/>
              </a:rPr>
              <a:t>Agricultural Communication/Journalism</a:t>
            </a:r>
            <a:endParaRPr lang="en-US" sz="800" dirty="0">
              <a:ea typeface="+mn-lt"/>
              <a:cs typeface="+mn-lt"/>
            </a:endParaRPr>
          </a:p>
          <a:p>
            <a:pPr marL="171450" indent="-171450">
              <a:buFont typeface="Arial" panose="020B0604020202020204" pitchFamily="34" charset="0"/>
              <a:buChar char="•"/>
            </a:pPr>
            <a:endParaRPr lang="en-US" sz="800" dirty="0">
              <a:ea typeface="Calibri" panose="020F0502020204030204" pitchFamily="34" charset="0"/>
              <a:cs typeface="Calibri"/>
            </a:endParaRPr>
          </a:p>
          <a:p>
            <a:pPr marL="171450" indent="-171450">
              <a:buFont typeface="Arial" panose="020B0604020202020204" pitchFamily="34" charset="0"/>
              <a:buChar char="•"/>
            </a:pPr>
            <a:endParaRPr lang="en-US" sz="800" dirty="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a:cs typeface="Times New Roman"/>
              </a:rPr>
              <a:t>Work-Based Learning and</a:t>
            </a:r>
            <a:r>
              <a:rPr lang="en-US" sz="1200" b="1" dirty="0">
                <a:solidFill>
                  <a:srgbClr val="0D6CB9"/>
                </a:solidFill>
                <a:ea typeface="Calibri"/>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a:cs typeface="Times New Roman"/>
              </a:rPr>
              <a:t>Expanded Learning</a:t>
            </a:r>
            <a:r>
              <a:rPr lang="en-US" sz="1200" b="1" dirty="0">
                <a:solidFill>
                  <a:srgbClr val="0D6CB9"/>
                </a:solidFill>
                <a:effectLst/>
                <a:ea typeface="Calibri"/>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3662002042"/>
              </p:ext>
            </p:extLst>
          </p:nvPr>
        </p:nvGraphicFramePr>
        <p:xfrm>
          <a:off x="3958506" y="2630512"/>
          <a:ext cx="2694174" cy="1417320"/>
        </p:xfrm>
        <a:graphic>
          <a:graphicData uri="http://schemas.openxmlformats.org/drawingml/2006/table">
            <a:tbl>
              <a:tblPr firstRow="1" bandRow="1">
                <a:tableStyleId>{5C22544A-7EE6-4342-B048-85BDC9FD1C3A}</a:tableStyleId>
              </a:tblPr>
              <a:tblGrid>
                <a:gridCol w="1347087">
                  <a:extLst>
                    <a:ext uri="{9D8B030D-6E8A-4147-A177-3AD203B41FA5}">
                      <a16:colId xmlns:a16="http://schemas.microsoft.com/office/drawing/2014/main" val="2083587555"/>
                    </a:ext>
                  </a:extLst>
                </a:gridCol>
                <a:gridCol w="1347087">
                  <a:extLst>
                    <a:ext uri="{9D8B030D-6E8A-4147-A177-3AD203B41FA5}">
                      <a16:colId xmlns:a16="http://schemas.microsoft.com/office/drawing/2014/main" val="3749205641"/>
                    </a:ext>
                  </a:extLst>
                </a:gridCol>
              </a:tblGrid>
              <a:tr h="279722">
                <a:tc>
                  <a:txBody>
                    <a:bodyPr/>
                    <a:lstStyle/>
                    <a:p>
                      <a:pPr algn="ctr"/>
                      <a:r>
                        <a:rPr lang="en-US" sz="900" dirty="0"/>
                        <a:t>Exploration Activities</a:t>
                      </a:r>
                    </a:p>
                  </a:txBody>
                  <a:tcPr anchor="ctr">
                    <a:solidFill>
                      <a:srgbClr val="64489D"/>
                    </a:solidFill>
                  </a:tcPr>
                </a:tc>
                <a:tc>
                  <a:txBody>
                    <a:bodyPr/>
                    <a:lstStyle/>
                    <a:p>
                      <a:pPr algn="ctr"/>
                      <a:r>
                        <a:rPr lang="en-US" sz="900" dirty="0"/>
                        <a:t>Work-Based Learning Activities</a:t>
                      </a:r>
                    </a:p>
                  </a:txBody>
                  <a:tcPr anchor="ctr">
                    <a:solidFill>
                      <a:srgbClr val="64489D"/>
                    </a:solidFill>
                  </a:tcPr>
                </a:tc>
                <a:extLst>
                  <a:ext uri="{0D108BD9-81ED-4DB2-BD59-A6C34878D82A}">
                    <a16:rowId xmlns:a16="http://schemas.microsoft.com/office/drawing/2014/main" val="2788444287"/>
                  </a:ext>
                </a:extLst>
              </a:tr>
              <a:tr h="637766">
                <a:tc>
                  <a:txBody>
                    <a:bodyPr/>
                    <a:lstStyle/>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Shadow a production team </a:t>
                      </a:r>
                    </a:p>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Participate in SkillsUSA</a:t>
                      </a:r>
                    </a:p>
                    <a:p>
                      <a:pPr marL="171450" lvl="0" indent="-171450" algn="l">
                        <a:buFont typeface="Arial" panose="020B0604020202020204" pitchFamily="34" charset="0"/>
                        <a:buChar char="•"/>
                      </a:pPr>
                      <a:endParaRPr lang="en-US" sz="900" dirty="0"/>
                    </a:p>
                  </a:txBody>
                  <a:tcPr>
                    <a:noFill/>
                  </a:tcPr>
                </a:tc>
                <a:tc>
                  <a:txBody>
                    <a:bodyPr/>
                    <a:lstStyle/>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Intern at a local television station or video production company</a:t>
                      </a:r>
                    </a:p>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Work with a local company on a project </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91378" y="4239060"/>
            <a:ext cx="2828430" cy="723275"/>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a:ea typeface="+mn-lt"/>
                <a:cs typeface="+mn-lt"/>
              </a:rPr>
              <a:t>Adobe Certified Professional in Digital Video Using Adobe Premiere Pro</a:t>
            </a:r>
            <a:endParaRPr lang="en-US" sz="1200" dirty="0">
              <a:cs typeface="Calibri"/>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45627" y="7349938"/>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2690210"/>
              </p:ext>
            </p:extLst>
          </p:nvPr>
        </p:nvGraphicFramePr>
        <p:xfrm>
          <a:off x="409216" y="7613349"/>
          <a:ext cx="6149413" cy="108204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64489D"/>
                    </a:solidFill>
                  </a:tcPr>
                </a:tc>
                <a:tc>
                  <a:txBody>
                    <a:bodyPr/>
                    <a:lstStyle/>
                    <a:p>
                      <a:pPr algn="ctr"/>
                      <a:r>
                        <a:rPr lang="en-US" sz="900" dirty="0"/>
                        <a:t>Median Wage</a:t>
                      </a:r>
                    </a:p>
                  </a:txBody>
                  <a:tcPr anchor="ctr">
                    <a:solidFill>
                      <a:srgbClr val="64489D"/>
                    </a:solidFill>
                  </a:tcPr>
                </a:tc>
                <a:tc>
                  <a:txBody>
                    <a:bodyPr/>
                    <a:lstStyle/>
                    <a:p>
                      <a:pPr algn="ctr"/>
                      <a:r>
                        <a:rPr lang="en-US" sz="900" dirty="0"/>
                        <a:t>Annual Openings</a:t>
                      </a:r>
                    </a:p>
                  </a:txBody>
                  <a:tcPr anchor="ctr">
                    <a:solidFill>
                      <a:srgbClr val="64489D"/>
                    </a:solidFill>
                  </a:tcPr>
                </a:tc>
                <a:tc>
                  <a:txBody>
                    <a:bodyPr/>
                    <a:lstStyle/>
                    <a:p>
                      <a:pPr algn="ctr"/>
                      <a:r>
                        <a:rPr lang="en-US" sz="900" dirty="0"/>
                        <a:t>% Growth</a:t>
                      </a:r>
                    </a:p>
                  </a:txBody>
                  <a:tcPr anchor="ctr">
                    <a:solidFill>
                      <a:srgbClr val="64489D"/>
                    </a:solidFill>
                  </a:tcPr>
                </a:tc>
                <a:extLst>
                  <a:ext uri="{0D108BD9-81ED-4DB2-BD59-A6C34878D82A}">
                    <a16:rowId xmlns:a16="http://schemas.microsoft.com/office/drawing/2014/main" val="2788444287"/>
                  </a:ext>
                </a:extLst>
              </a:tr>
              <a:tr h="182880">
                <a:tc>
                  <a:txBody>
                    <a:bodyPr/>
                    <a:lstStyle/>
                    <a:p>
                      <a:pPr marL="0" lvl="0" indent="0" algn="l">
                        <a:buNone/>
                      </a:pPr>
                      <a:r>
                        <a:rPr lang="en-US" sz="800" b="0" i="0" u="none" strike="noStrike" noProof="0" dirty="0">
                          <a:latin typeface="Calibri"/>
                        </a:rPr>
                        <a:t>Sound Engineering Technicians</a:t>
                      </a:r>
                    </a:p>
                  </a:txBody>
                  <a:tcPr anchor="ctr">
                    <a:solidFill>
                      <a:srgbClr val="64489D">
                        <a:alpha val="30000"/>
                      </a:srgbClr>
                    </a:solidFill>
                  </a:tcPr>
                </a:tc>
                <a:tc>
                  <a:txBody>
                    <a:bodyPr/>
                    <a:lstStyle/>
                    <a:p>
                      <a:pPr marL="0" lvl="0" indent="0" algn="ctr">
                        <a:buNone/>
                      </a:pPr>
                      <a:r>
                        <a:rPr lang="en-US" sz="800" b="0" i="0" u="none" strike="noStrike" noProof="0" dirty="0">
                          <a:latin typeface="Calibri"/>
                        </a:rPr>
                        <a:t>$39,562</a:t>
                      </a:r>
                    </a:p>
                  </a:txBody>
                  <a:tcPr anchor="ctr">
                    <a:noFill/>
                  </a:tcPr>
                </a:tc>
                <a:tc>
                  <a:txBody>
                    <a:bodyPr/>
                    <a:lstStyle/>
                    <a:p>
                      <a:pPr marL="0" lvl="0" indent="0" algn="ctr">
                        <a:buNone/>
                      </a:pPr>
                      <a:r>
                        <a:rPr lang="en-US" sz="800" dirty="0"/>
                        <a:t>79</a:t>
                      </a:r>
                    </a:p>
                  </a:txBody>
                  <a:tcPr anchor="ctr">
                    <a:noFill/>
                  </a:tcPr>
                </a:tc>
                <a:tc>
                  <a:txBody>
                    <a:bodyPr/>
                    <a:lstStyle/>
                    <a:p>
                      <a:pPr marL="0" indent="0" algn="ctr">
                        <a:buFont typeface="Arial" panose="020B0604020202020204" pitchFamily="34" charset="0"/>
                        <a:buNone/>
                      </a:pPr>
                      <a:r>
                        <a:rPr lang="en-US" sz="800" dirty="0"/>
                        <a:t>27%</a:t>
                      </a:r>
                    </a:p>
                  </a:txBody>
                  <a:tcPr anchor="ctr">
                    <a:noFill/>
                  </a:tcPr>
                </a:tc>
                <a:extLst>
                  <a:ext uri="{0D108BD9-81ED-4DB2-BD59-A6C34878D82A}">
                    <a16:rowId xmlns:a16="http://schemas.microsoft.com/office/drawing/2014/main" val="2974962540"/>
                  </a:ext>
                </a:extLst>
              </a:tr>
              <a:tr h="182880">
                <a:tc>
                  <a:txBody>
                    <a:bodyPr/>
                    <a:lstStyle/>
                    <a:p>
                      <a:pPr marL="0" indent="0" algn="l">
                        <a:buFont typeface="Arial" panose="020B0604020202020204" pitchFamily="34" charset="0"/>
                        <a:buNone/>
                      </a:pPr>
                      <a:r>
                        <a:rPr lang="en-US" sz="800" dirty="0"/>
                        <a:t>Camera Operators, Television, Video, and Motion Picture</a:t>
                      </a:r>
                    </a:p>
                  </a:txBody>
                  <a:tcPr anchor="ctr">
                    <a:solidFill>
                      <a:srgbClr val="64489D">
                        <a:alpha val="30000"/>
                      </a:srgbClr>
                    </a:solidFill>
                  </a:tcPr>
                </a:tc>
                <a:tc>
                  <a:txBody>
                    <a:bodyPr/>
                    <a:lstStyle/>
                    <a:p>
                      <a:pPr marL="0" lvl="0" indent="0" algn="ctr">
                        <a:buNone/>
                      </a:pPr>
                      <a:r>
                        <a:rPr lang="en-US" sz="800" b="0" i="0" u="none" strike="noStrike" noProof="0" dirty="0">
                          <a:latin typeface="Calibri"/>
                        </a:rPr>
                        <a:t>$50,024</a:t>
                      </a:r>
                    </a:p>
                  </a:txBody>
                  <a:tcPr anchor="ctr">
                    <a:noFill/>
                  </a:tcPr>
                </a:tc>
                <a:tc>
                  <a:txBody>
                    <a:bodyPr/>
                    <a:lstStyle/>
                    <a:p>
                      <a:pPr marL="0" lvl="0" indent="0" algn="ctr">
                        <a:buNone/>
                      </a:pPr>
                      <a:r>
                        <a:rPr lang="en-US" sz="800" dirty="0"/>
                        <a:t>129</a:t>
                      </a:r>
                    </a:p>
                  </a:txBody>
                  <a:tcPr anchor="ctr">
                    <a:noFill/>
                  </a:tcPr>
                </a:tc>
                <a:tc>
                  <a:txBody>
                    <a:bodyPr/>
                    <a:lstStyle/>
                    <a:p>
                      <a:pPr marL="0" indent="0" algn="ctr">
                        <a:buFont typeface="Arial" panose="020B0604020202020204" pitchFamily="34" charset="0"/>
                        <a:buNone/>
                      </a:pPr>
                      <a:r>
                        <a:rPr lang="en-US" sz="800" dirty="0"/>
                        <a:t>9%</a:t>
                      </a:r>
                    </a:p>
                  </a:txBody>
                  <a:tcPr anchor="ctr">
                    <a:noFill/>
                  </a:tcPr>
                </a:tc>
                <a:extLst>
                  <a:ext uri="{0D108BD9-81ED-4DB2-BD59-A6C34878D82A}">
                    <a16:rowId xmlns:a16="http://schemas.microsoft.com/office/drawing/2014/main" val="1200388448"/>
                  </a:ext>
                </a:extLst>
              </a:tr>
              <a:tr h="182880">
                <a:tc>
                  <a:txBody>
                    <a:bodyPr/>
                    <a:lstStyle/>
                    <a:p>
                      <a:pPr marL="0" indent="0" algn="l">
                        <a:buFont typeface="Arial" panose="020B0604020202020204" pitchFamily="34" charset="0"/>
                        <a:buNone/>
                      </a:pPr>
                      <a:r>
                        <a:rPr lang="en-US" sz="800" dirty="0"/>
                        <a:t>Audio and Video Equipment Technicians</a:t>
                      </a:r>
                    </a:p>
                  </a:txBody>
                  <a:tcPr anchor="ctr">
                    <a:solidFill>
                      <a:srgbClr val="64489D">
                        <a:alpha val="30000"/>
                      </a:srgbClr>
                    </a:solidFill>
                  </a:tcPr>
                </a:tc>
                <a:tc>
                  <a:txBody>
                    <a:bodyPr/>
                    <a:lstStyle/>
                    <a:p>
                      <a:pPr marL="0" lvl="0" indent="0" algn="ctr">
                        <a:buNone/>
                      </a:pPr>
                      <a:r>
                        <a:rPr lang="en-US" sz="800" b="0" i="0" u="none" strike="noStrike" noProof="0" dirty="0">
                          <a:latin typeface="Calibri"/>
                        </a:rPr>
                        <a:t>$40,581</a:t>
                      </a:r>
                    </a:p>
                  </a:txBody>
                  <a:tcPr anchor="ctr">
                    <a:noFill/>
                  </a:tcPr>
                </a:tc>
                <a:tc>
                  <a:txBody>
                    <a:bodyPr/>
                    <a:lstStyle/>
                    <a:p>
                      <a:pPr marL="0" lvl="0" indent="0" algn="ctr">
                        <a:buNone/>
                      </a:pPr>
                      <a:r>
                        <a:rPr lang="en-US" sz="800" dirty="0"/>
                        <a:t>757</a:t>
                      </a:r>
                    </a:p>
                  </a:txBody>
                  <a:tcPr anchor="ctr">
                    <a:noFill/>
                  </a:tcPr>
                </a:tc>
                <a:tc>
                  <a:txBody>
                    <a:bodyPr/>
                    <a:lstStyle/>
                    <a:p>
                      <a:pPr marL="0" indent="0" algn="ctr">
                        <a:buFont typeface="Arial" panose="020B0604020202020204" pitchFamily="34" charset="0"/>
                        <a:buNone/>
                      </a:pPr>
                      <a:r>
                        <a:rPr lang="en-US" sz="800" dirty="0"/>
                        <a:t>29%</a:t>
                      </a:r>
                    </a:p>
                  </a:txBody>
                  <a:tcPr anchor="ctr">
                    <a:noFill/>
                  </a:tcPr>
                </a:tc>
                <a:extLst>
                  <a:ext uri="{0D108BD9-81ED-4DB2-BD59-A6C34878D82A}">
                    <a16:rowId xmlns:a16="http://schemas.microsoft.com/office/drawing/2014/main" val="1446114615"/>
                  </a:ext>
                </a:extLst>
              </a:tr>
              <a:tr h="182880">
                <a:tc>
                  <a:txBody>
                    <a:bodyPr/>
                    <a:lstStyle/>
                    <a:p>
                      <a:pPr marL="0" indent="0" algn="l">
                        <a:buFont typeface="Arial" panose="020B0604020202020204" pitchFamily="34" charset="0"/>
                        <a:buNone/>
                      </a:pPr>
                      <a:r>
                        <a:rPr lang="en-US" sz="800" dirty="0"/>
                        <a:t>Film and Video Editors</a:t>
                      </a:r>
                    </a:p>
                  </a:txBody>
                  <a:tcPr anchor="ctr">
                    <a:solidFill>
                      <a:srgbClr val="64489D">
                        <a:alpha val="30000"/>
                      </a:srgbClr>
                    </a:solidFill>
                  </a:tcPr>
                </a:tc>
                <a:tc>
                  <a:txBody>
                    <a:bodyPr/>
                    <a:lstStyle/>
                    <a:p>
                      <a:pPr marL="0" lvl="0" indent="0" algn="ctr">
                        <a:buNone/>
                      </a:pPr>
                      <a:r>
                        <a:rPr lang="en-US" sz="800" dirty="0"/>
                        <a:t>$47,382</a:t>
                      </a:r>
                    </a:p>
                  </a:txBody>
                  <a:tcPr anchor="ctr">
                    <a:noFill/>
                  </a:tcPr>
                </a:tc>
                <a:tc>
                  <a:txBody>
                    <a:bodyPr/>
                    <a:lstStyle/>
                    <a:p>
                      <a:pPr marL="0" lvl="0" indent="0" algn="ctr">
                        <a:buNone/>
                      </a:pPr>
                      <a:r>
                        <a:rPr lang="en-US" sz="800" dirty="0"/>
                        <a:t>118</a:t>
                      </a:r>
                    </a:p>
                  </a:txBody>
                  <a:tcPr anchor="ctr">
                    <a:noFill/>
                  </a:tcPr>
                </a:tc>
                <a:tc>
                  <a:txBody>
                    <a:bodyPr/>
                    <a:lstStyle/>
                    <a:p>
                      <a:pPr marL="0" indent="0" algn="ctr">
                        <a:buFont typeface="Arial" panose="020B0604020202020204" pitchFamily="34" charset="0"/>
                        <a:buNone/>
                      </a:pPr>
                      <a:r>
                        <a:rPr lang="en-US" sz="800" dirty="0"/>
                        <a:t>23%</a:t>
                      </a:r>
                    </a:p>
                  </a:txBody>
                  <a:tcPr anchor="ctr">
                    <a:noFill/>
                  </a:tcPr>
                </a:tc>
                <a:extLst>
                  <a:ext uri="{0D108BD9-81ED-4DB2-BD59-A6C34878D82A}">
                    <a16:rowId xmlns:a16="http://schemas.microsoft.com/office/drawing/2014/main" val="485077722"/>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748468"/>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Digital Communications program</a:t>
            </a:r>
            <a:r>
              <a:rPr lang="en-US" sz="900" dirty="0">
                <a:effectLst/>
                <a:ea typeface="Calibri" panose="020F0502020204030204" pitchFamily="34" charset="0"/>
                <a:cs typeface="Times New Roman"/>
              </a:rPr>
              <a:t> of study will fulfill requirements of the Business and Industry endorsement.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56260" y="7335582"/>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35191" y="5042844"/>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37634" y="4082692"/>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9A58C8BA-1791-D4A0-D56F-65224466DB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32014" y="986758"/>
            <a:ext cx="607182" cy="599902"/>
          </a:xfrm>
          <a:prstGeom prst="rect">
            <a:avLst/>
          </a:prstGeom>
        </p:spPr>
      </p:pic>
      <p:pic>
        <p:nvPicPr>
          <p:cNvPr id="6" name="Picture 10">
            <a:extLst>
              <a:ext uri="{FF2B5EF4-FFF2-40B4-BE49-F238E27FC236}">
                <a16:creationId xmlns:a16="http://schemas.microsoft.com/office/drawing/2014/main" id="{34728819-D9FF-70DB-90D8-ED4EE9CBA238}"/>
              </a:ext>
              <a:ext uri="{C183D7F6-B498-43B3-948B-1728B52AA6E4}">
                <adec:decorative xmlns:adec="http://schemas.microsoft.com/office/drawing/2017/decorative" val="1"/>
              </a:ext>
            </a:extLst>
          </p:cNvPr>
          <p:cNvPicPr>
            <a:picLocks noChangeAspect="1"/>
          </p:cNvPicPr>
          <p:nvPr/>
        </p:nvPicPr>
        <p:blipFill rotWithShape="1">
          <a:blip r:embed="rId4"/>
          <a:srcRect l="240" t="14411" r="21896" b="11066"/>
          <a:stretch/>
        </p:blipFill>
        <p:spPr>
          <a:xfrm>
            <a:off x="3688166" y="986758"/>
            <a:ext cx="2137555" cy="578173"/>
          </a:xfrm>
          <a:prstGeom prst="rect">
            <a:avLst/>
          </a:prstGeom>
        </p:spPr>
      </p:pic>
      <p:sp>
        <p:nvSpPr>
          <p:cNvPr id="25" name="TextBox 24">
            <a:extLst>
              <a:ext uri="{FF2B5EF4-FFF2-40B4-BE49-F238E27FC236}">
                <a16:creationId xmlns:a16="http://schemas.microsoft.com/office/drawing/2014/main" id="{900E7CB9-DEEC-4A88-8C10-B35758D44B0A}"/>
              </a:ext>
            </a:extLst>
          </p:cNvPr>
          <p:cNvSpPr txBox="1"/>
          <p:nvPr/>
        </p:nvSpPr>
        <p:spPr>
          <a:xfrm>
            <a:off x="3936673" y="7058583"/>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Rattler Broadcast Studio</a:t>
            </a:r>
          </a:p>
        </p:txBody>
      </p:sp>
      <p:pic>
        <p:nvPicPr>
          <p:cNvPr id="8" name="Picture 7">
            <a:extLst>
              <a:ext uri="{FF2B5EF4-FFF2-40B4-BE49-F238E27FC236}">
                <a16:creationId xmlns:a16="http://schemas.microsoft.com/office/drawing/2014/main" id="{217D7F25-74A8-4A4E-BB3F-F43BA529F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22764" y="5189470"/>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64489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Digital Communications</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1189282326"/>
              </p:ext>
            </p:extLst>
          </p:nvPr>
        </p:nvGraphicFramePr>
        <p:xfrm>
          <a:off x="249254" y="837781"/>
          <a:ext cx="6246744" cy="1981200"/>
        </p:xfrm>
        <a:graphic>
          <a:graphicData uri="http://schemas.openxmlformats.org/drawingml/2006/table">
            <a:tbl>
              <a:tblPr firstRow="1" bandRow="1">
                <a:tableStyleId>{5C22544A-7EE6-4342-B048-85BDC9FD1C3A}</a:tableStyleId>
              </a:tblPr>
              <a:tblGrid>
                <a:gridCol w="1561686">
                  <a:extLst>
                    <a:ext uri="{9D8B030D-6E8A-4147-A177-3AD203B41FA5}">
                      <a16:colId xmlns:a16="http://schemas.microsoft.com/office/drawing/2014/main" val="2083587555"/>
                    </a:ext>
                  </a:extLst>
                </a:gridCol>
                <a:gridCol w="1561686">
                  <a:extLst>
                    <a:ext uri="{9D8B030D-6E8A-4147-A177-3AD203B41FA5}">
                      <a16:colId xmlns:a16="http://schemas.microsoft.com/office/drawing/2014/main" val="3749205641"/>
                    </a:ext>
                  </a:extLst>
                </a:gridCol>
                <a:gridCol w="1561686">
                  <a:extLst>
                    <a:ext uri="{9D8B030D-6E8A-4147-A177-3AD203B41FA5}">
                      <a16:colId xmlns:a16="http://schemas.microsoft.com/office/drawing/2014/main" val="603892530"/>
                    </a:ext>
                  </a:extLst>
                </a:gridCol>
                <a:gridCol w="1561686">
                  <a:extLst>
                    <a:ext uri="{9D8B030D-6E8A-4147-A177-3AD203B41FA5}">
                      <a16:colId xmlns:a16="http://schemas.microsoft.com/office/drawing/2014/main" val="562161464"/>
                    </a:ext>
                  </a:extLst>
                </a:gridCol>
              </a:tblGrid>
              <a:tr h="236188">
                <a:tc>
                  <a:txBody>
                    <a:bodyPr/>
                    <a:lstStyle/>
                    <a:p>
                      <a:pPr algn="ctr"/>
                      <a:r>
                        <a:rPr lang="en-US" sz="1000" dirty="0">
                          <a:latin typeface="Calibri"/>
                        </a:rPr>
                        <a:t>COURSE NAME</a:t>
                      </a:r>
                      <a:endParaRPr lang="en-US" dirty="0"/>
                    </a:p>
                  </a:txBody>
                  <a:tcPr anchor="ctr">
                    <a:solidFill>
                      <a:srgbClr val="64489D"/>
                    </a:solidFill>
                  </a:tcPr>
                </a:tc>
                <a:tc>
                  <a:txBody>
                    <a:bodyPr/>
                    <a:lstStyle/>
                    <a:p>
                      <a:pPr algn="ctr"/>
                      <a:r>
                        <a:rPr lang="en-US" sz="1000" dirty="0"/>
                        <a:t>SERVICE ID</a:t>
                      </a:r>
                    </a:p>
                  </a:txBody>
                  <a:tcPr anchor="ctr">
                    <a:solidFill>
                      <a:srgbClr val="64489D"/>
                    </a:solidFill>
                  </a:tcPr>
                </a:tc>
                <a:tc>
                  <a:txBody>
                    <a:bodyPr/>
                    <a:lstStyle/>
                    <a:p>
                      <a:pPr lvl="0" algn="ctr">
                        <a:buNone/>
                      </a:pPr>
                      <a:r>
                        <a:rPr lang="en-US" sz="1000" b="1" i="0" u="none" strike="noStrike" noProof="0" dirty="0">
                          <a:latin typeface="Calibri"/>
                        </a:rPr>
                        <a:t>PREREQUISITES </a:t>
                      </a:r>
                      <a:endParaRPr lang="en-US" sz="1000" dirty="0"/>
                    </a:p>
                  </a:txBody>
                  <a:tcPr anchor="ctr">
                    <a:solidFill>
                      <a:srgbClr val="64489D"/>
                    </a:solidFill>
                  </a:tcPr>
                </a:tc>
                <a:tc>
                  <a:txBody>
                    <a:bodyPr/>
                    <a:lstStyle/>
                    <a:p>
                      <a:pPr algn="ctr"/>
                      <a:r>
                        <a:rPr lang="en-US" sz="1000" dirty="0"/>
                        <a:t>COREQUISITES</a:t>
                      </a:r>
                    </a:p>
                  </a:txBody>
                  <a:tcPr anchor="ctr">
                    <a:solidFill>
                      <a:srgbClr val="64489D"/>
                    </a:solidFill>
                  </a:tcPr>
                </a:tc>
                <a:extLst>
                  <a:ext uri="{0D108BD9-81ED-4DB2-BD59-A6C34878D82A}">
                    <a16:rowId xmlns:a16="http://schemas.microsoft.com/office/drawing/2014/main" val="2788444287"/>
                  </a:ext>
                </a:extLst>
              </a:tr>
              <a:tr h="493216">
                <a:tc>
                  <a:txBody>
                    <a:bodyPr/>
                    <a:lstStyle/>
                    <a:p>
                      <a:pPr lvl="0">
                        <a:buNone/>
                      </a:pPr>
                      <a:r>
                        <a:rPr lang="en-US" sz="1000" b="0" i="0" u="none" strike="noStrike" noProof="0" dirty="0"/>
                        <a:t>Principles of Arts,</a:t>
                      </a:r>
                      <a:endParaRPr lang="en-US" sz="1000" b="0" dirty="0"/>
                    </a:p>
                    <a:p>
                      <a:pPr lvl="0">
                        <a:buNone/>
                      </a:pPr>
                      <a:r>
                        <a:rPr lang="en-US" sz="1000" b="0" i="0" u="none" strike="noStrike" noProof="0" dirty="0"/>
                        <a:t> A/V Technology, and  Communications </a:t>
                      </a:r>
                      <a:endParaRPr lang="en-US" sz="1000" b="0" dirty="0"/>
                    </a:p>
                  </a:txBody>
                  <a:tcPr>
                    <a:solidFill>
                      <a:schemeClr val="bg1">
                        <a:lumMod val="85000"/>
                        <a:alpha val="60000"/>
                      </a:schemeClr>
                    </a:solidFill>
                  </a:tcPr>
                </a:tc>
                <a:tc>
                  <a:txBody>
                    <a:bodyPr/>
                    <a:lstStyle/>
                    <a:p>
                      <a:pPr lvl="0" algn="ctr">
                        <a:buNone/>
                      </a:pPr>
                      <a:r>
                        <a:rPr lang="en-US" sz="1000" b="0" i="0" u="none" strike="noStrike" noProof="0" dirty="0">
                          <a:latin typeface="Calibri"/>
                        </a:rPr>
                        <a:t>13008200 (1 credit)</a:t>
                      </a:r>
                    </a:p>
                    <a:p>
                      <a:pPr lvl="0" algn="ctr">
                        <a:buNone/>
                      </a:pPr>
                      <a:r>
                        <a:rPr lang="en-US" sz="1000" b="0" i="0" u="none" strike="noStrike" noProof="0" dirty="0">
                          <a:latin typeface="Calibri"/>
                        </a:rPr>
                        <a:t>6356</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974962540"/>
                  </a:ext>
                </a:extLst>
              </a:tr>
              <a:tr h="222295">
                <a:tc>
                  <a:txBody>
                    <a:bodyPr/>
                    <a:lstStyle/>
                    <a:p>
                      <a:pPr marL="0" marR="0" lvl="0" indent="0" algn="l">
                        <a:lnSpc>
                          <a:spcPct val="100000"/>
                        </a:lnSpc>
                        <a:spcBef>
                          <a:spcPts val="0"/>
                        </a:spcBef>
                        <a:spcAft>
                          <a:spcPts val="0"/>
                        </a:spcAft>
                        <a:buClr>
                          <a:srgbClr val="000000"/>
                        </a:buClr>
                        <a:buNone/>
                      </a:pPr>
                      <a:r>
                        <a:rPr lang="en-US" sz="1000" b="0" i="0" u="none" strike="noStrike" noProof="0" dirty="0">
                          <a:latin typeface="Calibri"/>
                        </a:rPr>
                        <a:t>Audio/Video Production I</a:t>
                      </a:r>
                    </a:p>
                  </a:txBody>
                  <a:tcPr>
                    <a:solidFill>
                      <a:schemeClr val="bg1">
                        <a:lumMod val="85000"/>
                        <a:alpha val="60000"/>
                      </a:schemeClr>
                    </a:solidFill>
                  </a:tcPr>
                </a:tc>
                <a:tc>
                  <a:txBody>
                    <a:bodyPr/>
                    <a:lstStyle/>
                    <a:p>
                      <a:pPr lvl="0" algn="ctr">
                        <a:lnSpc>
                          <a:spcPct val="100000"/>
                        </a:lnSpc>
                        <a:spcBef>
                          <a:spcPts val="0"/>
                        </a:spcBef>
                        <a:spcAft>
                          <a:spcPts val="0"/>
                        </a:spcAft>
                        <a:buNone/>
                      </a:pPr>
                      <a:r>
                        <a:rPr lang="en-US" sz="1000" b="0" i="0" u="none" strike="noStrike" noProof="0" dirty="0">
                          <a:latin typeface="Calibri"/>
                        </a:rPr>
                        <a:t>13008500 (1 credit)</a:t>
                      </a:r>
                      <a:endParaRPr lang="en-US" sz="1000" dirty="0"/>
                    </a:p>
                    <a:p>
                      <a:pPr lvl="0" algn="ctr">
                        <a:lnSpc>
                          <a:spcPct val="100000"/>
                        </a:lnSpc>
                        <a:spcBef>
                          <a:spcPts val="0"/>
                        </a:spcBef>
                        <a:spcAft>
                          <a:spcPts val="0"/>
                        </a:spcAft>
                        <a:buNone/>
                      </a:pPr>
                      <a:r>
                        <a:rPr lang="en-US" sz="1000" dirty="0"/>
                        <a:t>6390</a:t>
                      </a:r>
                    </a:p>
                  </a:txBody>
                  <a:tcPr anchor="ctr">
                    <a:solidFill>
                      <a:schemeClr val="bg1">
                        <a:lumMod val="85000"/>
                        <a:alpha val="60000"/>
                      </a:schemeClr>
                    </a:solidFill>
                  </a:tcPr>
                </a:tc>
                <a:tc>
                  <a:txBody>
                    <a:bodyPr/>
                    <a:lstStyle/>
                    <a:p>
                      <a:pPr algn="ctr"/>
                      <a:r>
                        <a:rPr lang="en-US" sz="1000" dirty="0"/>
                        <a:t>Principles of Arts, A/V Tech, and Comm.</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289955430"/>
                  </a:ext>
                </a:extLst>
              </a:tr>
              <a:tr h="222295">
                <a:tc>
                  <a:txBody>
                    <a:bodyPr/>
                    <a:lstStyle/>
                    <a:p>
                      <a:pPr lvl="0">
                        <a:buNone/>
                      </a:pPr>
                      <a:r>
                        <a:rPr lang="en-US" sz="1000" b="0" i="0" u="none" strike="noStrike" noProof="0" dirty="0">
                          <a:latin typeface="Calibri"/>
                        </a:rPr>
                        <a:t>Audio/Video </a:t>
                      </a:r>
                      <a:r>
                        <a:rPr lang="en-US" sz="1000" b="0" i="0" u="none" strike="noStrike" noProof="0">
                          <a:latin typeface="Calibri"/>
                        </a:rPr>
                        <a:t>Production II</a:t>
                      </a:r>
                      <a:endParaRPr lang="en-US" sz="1000" b="0" i="0" u="none" strike="noStrike" noProof="0" dirty="0">
                        <a:latin typeface="Calibri"/>
                      </a:endParaRPr>
                    </a:p>
                  </a:txBody>
                  <a:tcPr>
                    <a:solidFill>
                      <a:schemeClr val="bg1">
                        <a:lumMod val="85000"/>
                        <a:alpha val="60000"/>
                      </a:schemeClr>
                    </a:solidFill>
                  </a:tcPr>
                </a:tc>
                <a:tc>
                  <a:txBody>
                    <a:bodyPr/>
                    <a:lstStyle/>
                    <a:p>
                      <a:pPr lvl="0" algn="ctr">
                        <a:lnSpc>
                          <a:spcPct val="100000"/>
                        </a:lnSpc>
                        <a:spcBef>
                          <a:spcPts val="0"/>
                        </a:spcBef>
                        <a:spcAft>
                          <a:spcPts val="0"/>
                        </a:spcAft>
                        <a:buNone/>
                      </a:pPr>
                      <a:r>
                        <a:rPr lang="en-US" sz="1000" b="0" i="0" u="none" strike="noStrike" noProof="0" dirty="0">
                          <a:latin typeface="Calibri"/>
                        </a:rPr>
                        <a:t>13008600 (1 credit) </a:t>
                      </a:r>
                    </a:p>
                    <a:p>
                      <a:pPr lvl="0" algn="ctr">
                        <a:lnSpc>
                          <a:spcPct val="100000"/>
                        </a:lnSpc>
                        <a:spcBef>
                          <a:spcPts val="0"/>
                        </a:spcBef>
                        <a:spcAft>
                          <a:spcPts val="0"/>
                        </a:spcAft>
                        <a:buNone/>
                      </a:pPr>
                      <a:r>
                        <a:rPr lang="en-US" sz="1000" b="0" i="0" u="none" strike="noStrike" noProof="0" dirty="0">
                          <a:latin typeface="Calibri"/>
                        </a:rPr>
                        <a:t>6362</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Audio/Video Production I</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629990545"/>
                  </a:ext>
                </a:extLst>
              </a:tr>
              <a:tr h="361229">
                <a:tc>
                  <a:txBody>
                    <a:bodyPr/>
                    <a:lstStyle/>
                    <a:p>
                      <a:pPr lvl="0" algn="ctr">
                        <a:buNone/>
                      </a:pPr>
                      <a:r>
                        <a:rPr lang="en-US" sz="1000" b="0" i="0" u="none" strike="noStrike" noProof="0" dirty="0">
                          <a:latin typeface="Calibri"/>
                        </a:rPr>
                        <a:t>Practicum in Audio/Video Production</a:t>
                      </a:r>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1000" b="0" i="0" u="none" strike="noStrike" noProof="0" dirty="0">
                          <a:latin typeface="Calibri"/>
                        </a:rPr>
                        <a:t>13008700 (2 credits)</a:t>
                      </a:r>
                    </a:p>
                    <a:p>
                      <a:pPr lvl="0" algn="ctr">
                        <a:lnSpc>
                          <a:spcPct val="100000"/>
                        </a:lnSpc>
                        <a:spcBef>
                          <a:spcPts val="0"/>
                        </a:spcBef>
                        <a:spcAft>
                          <a:spcPts val="0"/>
                        </a:spcAft>
                        <a:buNone/>
                      </a:pPr>
                      <a:r>
                        <a:rPr lang="en-US" sz="1000" b="0" i="0" u="none" strike="noStrike" noProof="0" dirty="0">
                          <a:latin typeface="Calibri"/>
                        </a:rPr>
                        <a:t>6363</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Audio/Video Production II/Lab</a:t>
                      </a:r>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1550624063"/>
                  </a:ext>
                </a:extLst>
              </a:tr>
            </a:tbl>
          </a:graphicData>
        </a:graphic>
      </p:graphicFrame>
      <p:sp>
        <p:nvSpPr>
          <p:cNvPr id="16" name="TextBox 15">
            <a:extLst>
              <a:ext uri="{FF2B5EF4-FFF2-40B4-BE49-F238E27FC236}">
                <a16:creationId xmlns:a16="http://schemas.microsoft.com/office/drawing/2014/main" id="{94A03008-446F-48EB-BCF4-781401FFC913}"/>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113C765-C0F9-48F2-8027-16C53EFCFBEE}"/>
              </a:ext>
            </a:extLst>
          </p:cNvPr>
          <p:cNvSpPr txBox="1"/>
          <p:nvPr/>
        </p:nvSpPr>
        <p:spPr>
          <a:xfrm>
            <a:off x="359253" y="7385033"/>
            <a:ext cx="6246744" cy="553998"/>
          </a:xfrm>
          <a:prstGeom prst="rect">
            <a:avLst/>
          </a:prstGeom>
          <a:noFill/>
        </p:spPr>
        <p:txBody>
          <a:bodyPr wrap="square" lIns="91440" tIns="45720" rIns="91440" bIns="45720" rtlCol="0" anchor="t">
            <a:spAutoFit/>
          </a:bodyPr>
          <a:lstStyle/>
          <a:p>
            <a:pPr algn="ctr"/>
            <a:r>
              <a:rPr lang="en-US" sz="1000" dirty="0"/>
              <a:t>FOR ADDITIONAL INFORMATION ON THE ARTS, AUDIO/VIDEO TECHNOLOGY, </a:t>
            </a:r>
            <a:r>
              <a:rPr lang="en-US" sz="1000"/>
              <a:t>&amp; COMMUNICATIONS CAREER </a:t>
            </a:r>
            <a:r>
              <a:rPr lang="en-US" sz="1000" dirty="0"/>
              <a:t>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371E0-B1B5-4739-9B86-78EF37523E3B}">
  <ds:schemaRefs>
    <ds:schemaRef ds:uri="1870ca36-48b9-408f-8764-2f018f10cce8"/>
    <ds:schemaRef ds:uri="696893de-3167-48c0-a9e9-62134322dc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F67F14-08BA-4E43-A779-A4A8A5468D3F}">
  <ds:schemaRefs>
    <ds:schemaRef ds:uri="1870ca36-48b9-408f-8764-2f018f10cce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96893de-3167-48c0-a9e9-62134322dc49"/>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52</TotalTime>
  <Words>646</Words>
  <Application>Microsoft Office PowerPoint</Application>
  <PresentationFormat>Letter Paper (8.5x11 in)</PresentationFormat>
  <Paragraphs>93</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Arial,Sans-Serif</vt:lpstr>
      <vt:lpstr>Calibri</vt:lpstr>
      <vt:lpstr>Calibri Light</vt:lpstr>
      <vt:lpstr>Open Sans</vt:lpstr>
      <vt:lpstr>Open Sans SemiBold</vt:lpstr>
      <vt:lpstr>Times New Roman</vt:lpstr>
      <vt:lpstr>Office Theme</vt:lpstr>
      <vt:lpstr>Digital Communications Statewide Program of Study</vt:lpstr>
      <vt:lpstr>Digital Communications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409</cp:revision>
  <dcterms:created xsi:type="dcterms:W3CDTF">2022-08-14T22:35:42Z</dcterms:created>
  <dcterms:modified xsi:type="dcterms:W3CDTF">2022-12-08T23:41:44Z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